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434" r:id="rId3"/>
    <p:sldId id="447" r:id="rId4"/>
    <p:sldId id="535" r:id="rId5"/>
    <p:sldId id="534" r:id="rId6"/>
    <p:sldId id="538" r:id="rId7"/>
    <p:sldId id="539" r:id="rId8"/>
    <p:sldId id="536" r:id="rId9"/>
    <p:sldId id="537" r:id="rId10"/>
    <p:sldId id="541" r:id="rId11"/>
    <p:sldId id="540" r:id="rId12"/>
    <p:sldId id="544" r:id="rId13"/>
    <p:sldId id="543" r:id="rId14"/>
    <p:sldId id="542" r:id="rId15"/>
    <p:sldId id="545" r:id="rId16"/>
    <p:sldId id="485" r:id="rId17"/>
    <p:sldId id="546" r:id="rId18"/>
    <p:sldId id="547" r:id="rId19"/>
    <p:sldId id="548" r:id="rId20"/>
    <p:sldId id="484" r:id="rId21"/>
    <p:sldId id="481" r:id="rId22"/>
    <p:sldId id="480" r:id="rId23"/>
    <p:sldId id="479" r:id="rId24"/>
    <p:sldId id="478" r:id="rId25"/>
    <p:sldId id="490" r:id="rId26"/>
    <p:sldId id="502" r:id="rId27"/>
    <p:sldId id="500" r:id="rId28"/>
    <p:sldId id="503" r:id="rId29"/>
    <p:sldId id="533" r:id="rId30"/>
    <p:sldId id="532" r:id="rId31"/>
    <p:sldId id="531" r:id="rId32"/>
    <p:sldId id="530" r:id="rId33"/>
    <p:sldId id="494" r:id="rId34"/>
    <p:sldId id="554" r:id="rId35"/>
    <p:sldId id="553" r:id="rId36"/>
    <p:sldId id="552" r:id="rId37"/>
    <p:sldId id="551" r:id="rId38"/>
    <p:sldId id="550" r:id="rId39"/>
    <p:sldId id="492" r:id="rId40"/>
    <p:sldId id="491" r:id="rId41"/>
    <p:sldId id="555" r:id="rId42"/>
    <p:sldId id="556" r:id="rId43"/>
    <p:sldId id="557" r:id="rId44"/>
    <p:sldId id="558" r:id="rId45"/>
    <p:sldId id="509" r:id="rId46"/>
    <p:sldId id="559" r:id="rId47"/>
    <p:sldId id="454" r:id="rId48"/>
    <p:sldId id="456" r:id="rId49"/>
    <p:sldId id="560" r:id="rId50"/>
    <p:sldId id="568" r:id="rId51"/>
    <p:sldId id="569" r:id="rId52"/>
    <p:sldId id="570" r:id="rId53"/>
    <p:sldId id="571" r:id="rId54"/>
    <p:sldId id="572" r:id="rId55"/>
    <p:sldId id="573" r:id="rId56"/>
    <p:sldId id="574" r:id="rId57"/>
    <p:sldId id="575" r:id="rId58"/>
    <p:sldId id="576" r:id="rId59"/>
    <p:sldId id="577" r:id="rId60"/>
    <p:sldId id="578" r:id="rId61"/>
    <p:sldId id="579" r:id="rId62"/>
    <p:sldId id="580" r:id="rId63"/>
    <p:sldId id="581" r:id="rId64"/>
    <p:sldId id="582" r:id="rId65"/>
    <p:sldId id="583" r:id="rId66"/>
    <p:sldId id="584" r:id="rId67"/>
    <p:sldId id="585" r:id="rId68"/>
    <p:sldId id="586" r:id="rId69"/>
    <p:sldId id="587" r:id="rId70"/>
    <p:sldId id="588" r:id="rId71"/>
    <p:sldId id="589" r:id="rId72"/>
    <p:sldId id="590" r:id="rId73"/>
    <p:sldId id="591" r:id="rId74"/>
    <p:sldId id="592" r:id="rId75"/>
    <p:sldId id="593" r:id="rId76"/>
    <p:sldId id="594" r:id="rId77"/>
    <p:sldId id="595" r:id="rId7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688632"/>
          </a:xfrm>
        </p:spPr>
        <p:txBody>
          <a:bodyPr>
            <a:normAutofit/>
          </a:bodyPr>
          <a:lstStyle/>
          <a:p>
            <a:pPr marL="334010" marR="67310" indent="0" algn="ctr" eaLnBrk="0" hangingPunct="0">
              <a:spcBef>
                <a:spcPts val="270"/>
              </a:spcBef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ЛЕКЦИЯ № 1.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бухгалтерского учета</a:t>
            </a:r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сфере гостиничной деятельности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466090" indent="0" algn="ctr" eaLnBrk="0" hangingPunct="0">
              <a:buNone/>
            </a:pPr>
            <a:r>
              <a:rPr lang="ru-RU" sz="3100" b="1" i="1" spc="-5" dirty="0" smtClean="0">
                <a:solidFill>
                  <a:srgbClr val="002060"/>
                </a:solidFill>
                <a:latin typeface="Times New Roman"/>
              </a:rPr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у индивидуальных предпринимателей, оказывающих услуги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гостиниц, ресторанов и т.д.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применяющих упрощенную систему налогообложения (УСН) или единый налог на вмененный доход (ЕНВД), 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гостиничных предприятий, 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применяющих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общий режим налогообложения или ЕНВД, 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формируется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один из видов учетной информации — 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налоговая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информация</a:t>
            </a:r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02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88640"/>
            <a:ext cx="8568952" cy="5890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Помимо налоговой информации,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сфере гостиничной деятельности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формируется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оперативная учетная информация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(бронирование номеров, даты групповых заездов и выездов, заказ на проведение в гостинице или аналогичном средстве размещения корпоративных мероприятий и др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Исходя из этого, в гостиницах и аналогичных средствах размещения ведется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-оперативный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-налоговый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-бухгалтерский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финансовый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-бухгалтерский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управленческий учет.</a:t>
            </a:r>
          </a:p>
        </p:txBody>
      </p:sp>
    </p:spTree>
    <p:extLst>
      <p:ext uri="{BB962C8B-B14F-4D97-AF65-F5344CB8AC3E}">
        <p14:creationId xmlns:p14="http://schemas.microsoft.com/office/powerpoint/2010/main" val="44275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16632"/>
            <a:ext cx="9036496" cy="598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Финансовый учет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ориентирован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сбор информации и ее обработку для инвесторов, кредиторов, поставщиков, клиентов, работников, органов власти и других внешних пользователей.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Инвесторам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важно с минимальным риском вложить средства в гостиничный бизнес и получить доход на свои инвестиции; кредиторам своевременно вернуть займы и получить причитающиеся по ним проценты; поставщикам нужно знать о платежеспособности гостиничного предприятия; корпоративные клиенты интересуются надежностью гостиницы или аналогичного средства размещения; работники хотят получать стабильную заработную плату; органы власти на базе учетной и отчетной информации принимают меры по регулированию деятельности гостиничных предприятий.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344750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404664"/>
            <a:ext cx="8784976" cy="623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Управленческий учет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предназначен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внутренних пользователей и ведется в объеме, требуемом для нужд управления гостиницей или аналогичным средством размещения.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 управленческого учета гостиничное предприятие определяет самостоятельно в зависимости от конкретных потребностей, здесь оно свободно в выборе методов его 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34795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568952" cy="5469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основании сведений финансовой отчетности широкий круг пользователей имеет возможность проводить сравнительный анализ деятельности различных организаций, поэтому финансовый учет и отчетность во всех странах регламентируются законодательно или посредством закрепленных практикой общепризнанных принципов и стандартов.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регламентации учета устанавливаются единые принципы его организации, оценки имущества, формы финансовой отчетности.</a:t>
            </a:r>
          </a:p>
        </p:txBody>
      </p:sp>
    </p:spTree>
    <p:extLst>
      <p:ext uri="{BB962C8B-B14F-4D97-AF65-F5344CB8AC3E}">
        <p14:creationId xmlns:p14="http://schemas.microsoft.com/office/powerpoint/2010/main" val="8564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0648"/>
            <a:ext cx="8568952" cy="585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В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системе управления гостиничным предприятием бухгалтерский учет выполняет ряд функций.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 функциям  бухгалтерского учета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относятся: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-контрольная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-информационная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-аналитическая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-функция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обратной связи,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-обеспечение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сохранности 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6158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контрольная функция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контроль за сохранностью,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наличием и движением предметов труда,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труда, денежных средств,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правильностью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своевременностью расчетов с государством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его службами. </a:t>
            </a:r>
          </a:p>
          <a:p>
            <a:pPr algn="ctr"/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помощью учета осуществляются три вида контроля: предварительный, текущий и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последующий.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619498"/>
              </p:ext>
            </p:extLst>
          </p:nvPr>
        </p:nvGraphicFramePr>
        <p:xfrm>
          <a:off x="251520" y="188640"/>
          <a:ext cx="8496944" cy="5852160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Информационная функция –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0" i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является одной из главных функций, 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 как учет является важнейшим</a:t>
                      </a:r>
                      <a:r>
                        <a:rPr lang="ru-RU" sz="3200" b="0" i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источником информации различным объектам управления которые используют эту информацию 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другими данными, 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вырабатывают и принимают соответствующие управленческие решения.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0" i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Информация должна быть достоверной, объективной, своевременной и оперативной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88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420773"/>
              </p:ext>
            </p:extLst>
          </p:nvPr>
        </p:nvGraphicFramePr>
        <p:xfrm>
          <a:off x="179512" y="188640"/>
          <a:ext cx="8784976" cy="597408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Аналитическая функция</a:t>
                      </a:r>
                      <a:r>
                        <a:rPr lang="ru-RU" sz="2800" b="1" spc="15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endParaRPr lang="ru-RU" sz="2800" b="1" spc="1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Выполнение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данной функции позволяет проводить анализ по всем разделам бухгалтерского учета.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Достоверная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своевременная и обоснованная бухгалтерская информация используется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анализе финансово-хозяйственной деятельности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гостиничного предприятия в целом и его подразделений. </a:t>
                      </a: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позволяет вскрыть существующие недостатки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наметить пути совершенствования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всех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направлений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</a:p>
                    <a:p>
                      <a:pPr marL="12700" marR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хозяйствующего субъекта.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9226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068696"/>
              </p:ext>
            </p:extLst>
          </p:nvPr>
        </p:nvGraphicFramePr>
        <p:xfrm>
          <a:off x="143508" y="121054"/>
          <a:ext cx="8856984" cy="591312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Функция обратной </a:t>
                      </a:r>
                      <a:r>
                        <a:rPr lang="ru-RU" sz="28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связи</a:t>
                      </a:r>
                      <a:r>
                        <a:rPr lang="ru-RU" sz="2800" b="1" spc="15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endParaRPr lang="ru-RU" sz="2800" b="1" spc="15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15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 выполняет функцию обратной связи, без которой невозможно действие системы управления на всех ее уровнях.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Системный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учёт обеспечивает работников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управленческого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аппарата фактическими данными о деятельности организации и ее структурных подразделений за определенный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период.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свою очередь информация, основанная на данных бухгалтерского учета, используется для принятия соответствующих управленческих решений,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направленных </a:t>
                      </a: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выявление </a:t>
                      </a:r>
                      <a:r>
                        <a:rPr lang="ru-RU" sz="2400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личных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недостатков, </a:t>
                      </a: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12700" indent="266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скрытых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резервов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9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5616624"/>
          </a:xfrm>
        </p:spPr>
        <p:txBody>
          <a:bodyPr>
            <a:normAutofit/>
          </a:bodyPr>
          <a:lstStyle/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Вопросы:</a:t>
            </a:r>
          </a:p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endParaRPr lang="ru-RU" sz="39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1.Основные понятия,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виды бухгалтерского учета.</a:t>
            </a:r>
          </a:p>
          <a:p>
            <a:pPr marL="109728" indent="0">
              <a:buNone/>
            </a:pPr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 Задачи, принципы, требования и допущения бухгалтерского учета</a:t>
            </a:r>
          </a:p>
          <a:p>
            <a:pPr marL="109728" indent="0">
              <a:buNone/>
            </a:pPr>
            <a:r>
              <a:rPr lang="ru-RU" sz="28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3.Организация ведения бухгалтерского учета в сфере гостиничной деятельности</a:t>
            </a:r>
          </a:p>
          <a:p>
            <a:pPr marL="109728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4.Нормативное регулирование бухгалтерского учета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(самостоятельно)</a:t>
            </a:r>
          </a:p>
          <a:p>
            <a:pPr marL="109728" indent="0">
              <a:buNone/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5.Объекты бухгалтерского учета</a:t>
            </a:r>
            <a:endParaRPr lang="ru-RU" sz="28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6632"/>
            <a:ext cx="8856984" cy="6494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 обеспечения сохранности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имущества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Данная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 тесно связана с контрольной функцией.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организованная система учета позволяет не только выявлять растраты, хищения, недостачи, порчи, потери, но и предупреждать их. </a:t>
            </a: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Инструментом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реализации функции обеспечения сохранности имущества для вас послужит инвентаризация, в результате проведения которой вы сможете определить изменения, происшедшие в составе собственности.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процессе исчисления 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показателей 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гостиничного предприятия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широко используется измерение его хозяйственных средств с помощью измерителей.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Учетный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измеритель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собой определенную учетную единицу, которая производит измерение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исчисление хозяйственных средств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операций на предприятии.</a:t>
            </a:r>
            <a:endParaRPr lang="ru-RU" sz="3200" b="0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Ведение учета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прежде всего предполагает количественное измерение учитываемых объектов.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этой целью используются учетные измерители: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-натуральные,</a:t>
            </a: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трудовые,</a:t>
            </a: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денежные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Натуральные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измерители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служат для отражения в учете хозяйственных средств и процессов в их натуральном выражении, мерой, массой.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Применение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натуральных измерителей зависит от особенностей учитываемых объектов, т. е. от их физических свойств.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Объекты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 могут измеряться единицами массы (килограммы, тонны и т. д.), счетом (количество штук, пар и т. д.).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С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помощью натурального учета ведется систематическое наблюдение за состоянием движения конкретных видов материальных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средств, основных 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т. д.) и осуществляется контроль за 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сохранностью.</a:t>
            </a:r>
            <a:endParaRPr lang="ru-RU" sz="2400" b="1" i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424936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Трудовые измерители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применяют для отражения в учете количества затраченного рабочего времени, исчисленного в рабочих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днях, часах, минутах. 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Трудовые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измерители в сочетании с натуральными используют для исчисления размера оплаты труда, выявления производительности труда, определения норм выработки и т. д.</a:t>
            </a:r>
            <a:endParaRPr lang="ru-RU" sz="32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88640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Денежный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измеритель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занимает центральное место в учете и используется для отражения разнообразных хозяйственных явлений и обобщения их в единой денежной оценке.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Только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помощью денежного измерителя можно подсчитать общую стоимость разнородного имущества предприятия (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зданий, помещений, материалов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т. д.).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Денежный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измеритель выражается в рублях и копейках.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Посредством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их суммируются произведенные затраты (расходы) предприятия, ранее выраженные в трудовых и натуральных измерителях. </a:t>
            </a:r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362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  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Вопрос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Задачи, принципы,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и допущения бухгалтерского учета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648348"/>
              </p:ext>
            </p:extLst>
          </p:nvPr>
        </p:nvGraphicFramePr>
        <p:xfrm>
          <a:off x="179512" y="188640"/>
          <a:ext cx="8784976" cy="6640836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40836">
                <a:tc>
                  <a:txBody>
                    <a:bodyPr/>
                    <a:lstStyle/>
                    <a:p>
                      <a:pPr marL="63500" marR="12700"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Основными задачами бухгалтерского учета являются:</a:t>
                      </a:r>
                    </a:p>
                    <a:p>
                      <a:pPr marL="63500" marR="12700"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полной и достоверной информации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ее имущественном положении, используемой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внутренними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внешними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пользователями бухгалтерской информации;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-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информацией, необходимой для контроля за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соблюдением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законодательства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РФ при осуществлении организацией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хозяйственных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операций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их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целесообразностью;</a:t>
                      </a: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35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-предотвращение отрицательных результатов финансово-хозяйственной деятельности, обеспечение ее финансовой устойчивости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371562"/>
              </p:ext>
            </p:extLst>
          </p:nvPr>
        </p:nvGraphicFramePr>
        <p:xfrm>
          <a:off x="179512" y="188640"/>
          <a:ext cx="8784976" cy="637032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решения стоящих перед бухгалтерским учетом задач необходимо выполнение основных 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требований по его ведению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63500" marR="12700" indent="254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имущества, обязательств и хозяйственных операций организацией ведется в валюте Российской Федерации - в рублях.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Имущество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являющееся собственностью организации, учитывается обособленно от имущества других юридических лиц, находящегося у данной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ведется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организацией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непрерывно с момента ее регистрации в качестве юридического лица до реорганизации или ликвидации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ведет бухгалтерский учет имущества, обязательств и хозяйственных операций путем двойной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записи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взаимосвязанных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счетах бухгалтерского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учета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endParaRPr lang="ru-RU" sz="2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AutoNum type="arabicPeriod"/>
                        <a:tabLst>
                          <a:tab pos="510540" algn="l"/>
                        </a:tabLst>
                      </a:pP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хозяйственные .операции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нвентаризац</a:t>
                      </a:r>
                      <a:r>
                        <a:rPr lang="ru-RU" sz="2000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ии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подлежат </a:t>
                      </a:r>
                      <a:r>
                        <a:rPr lang="ru-RU" sz="2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своевременной регистрации на счетах бухгалтерского </a:t>
                      </a:r>
                      <a:r>
                        <a:rPr lang="ru-RU" sz="2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+mj-lt"/>
                        <a:buNone/>
                        <a:tabLst>
                          <a:tab pos="510540" algn="l"/>
                        </a:tabLs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	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7500"/>
              </p:ext>
            </p:extLst>
          </p:nvPr>
        </p:nvGraphicFramePr>
        <p:xfrm>
          <a:off x="251520" y="332656"/>
          <a:ext cx="8568952" cy="5544616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44616">
                <a:tc>
                  <a:txBody>
                    <a:bodyPr/>
                    <a:lstStyle/>
                    <a:p>
                      <a:pPr marL="12700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Бухгалтерский учет заключается в следующих принципах</a:t>
                      </a:r>
                      <a:r>
                        <a:rPr lang="ru-RU" sz="2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b="1" spc="-5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- п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денежного измерения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бухгалтерских отчетах информация всегда должна быть выражена в едином денежном измерителе (в валюте страны нахождения предприятия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обязательного документирования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непрерывное, сплошное, документально обоснованное и достоверное отражение учитываемых объектов, которые вытекают из одновременно совершающихся в организации различных операций. Эти операции, в свою очередь, отражают постоянно возобновляемый кругооборот всех средств организации и непрерывную смену их форм;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412619"/>
            <a:ext cx="8640960" cy="21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1.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spc="-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понятия, виды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бухгалтерского учета. </a:t>
            </a: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35630"/>
              </p:ext>
            </p:extLst>
          </p:nvPr>
        </p:nvGraphicFramePr>
        <p:xfrm>
          <a:off x="179512" y="188640"/>
          <a:ext cx="8712968" cy="576064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  <a:tab pos="2823210" algn="l"/>
                        </a:tabLst>
                      </a:pPr>
                      <a:r>
                        <a:rPr lang="ru-RU" sz="24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- принцип</a:t>
                      </a:r>
                      <a:r>
                        <a:rPr lang="ru-RU" sz="2400" b="1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двойной </a:t>
                      </a:r>
                      <a:r>
                        <a:rPr lang="ru-RU" sz="24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записи - </a:t>
                      </a:r>
                      <a:r>
                        <a:rPr lang="ru-RU" sz="2400" b="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заключается </a:t>
                      </a:r>
                      <a:r>
                        <a:rPr lang="ru-RU" sz="2400" b="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ru-RU" sz="2400" b="0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источникам </a:t>
                      </a: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формирования и по признаку размещения с выполнением равенства в обеих группах бухгалтерского учета</a:t>
                      </a:r>
                      <a:r>
                        <a:rPr lang="ru-RU" sz="2400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marL="12700" marR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автономности организации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в целях сохранения объективности учета бухгалтерских счетов, на которых отражаются все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финансово-хозяйственные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операции организации, ведется обособленно от счетов, которые предназначены непосредственно для учета лиц, связанных с данной организацией. </a:t>
                      </a:r>
                      <a:endParaRPr lang="ru-RU" sz="2400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3575" algn="l"/>
                        </a:tabLst>
                      </a:pP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Разделение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бухгалтерских счетов организации и ее владельцев (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юридических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лиц) считается принципом автономности организации;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921956"/>
              </p:ext>
            </p:extLst>
          </p:nvPr>
        </p:nvGraphicFramePr>
        <p:xfrm>
          <a:off x="251520" y="260648"/>
          <a:ext cx="8712968" cy="5832648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действующей организации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любая создаваемая организация должна существовать (функционировать) и быть постоянно действующим производством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 по стоимости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активы учитываются по цене приобретения, т. е. по стоимости. Она является основной базой для учета актива в бухгалтерском учете в течение всего времени его существования. </a:t>
                      </a:r>
                      <a:endParaRPr lang="ru-RU" sz="2400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Ориентируясь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эти правила, собственные активы и в балансе числятся по первичной цене (по цене приобретения), и независимо от срока их нахождения на предприятии он не переоцениваются, а вновь создаваемая продукция оценивается по сложившейся стоимости затрат в момент ее выпуска;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584282"/>
              </p:ext>
            </p:extLst>
          </p:nvPr>
        </p:nvGraphicFramePr>
        <p:xfrm>
          <a:off x="179512" y="188640"/>
          <a:ext cx="8784976" cy="4968552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учетного периода: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 ведется по учетным периодам, которыми принято считать календарные периоды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arenR"/>
                        <a:tabLst>
                          <a:tab pos="660400" algn="l"/>
                        </a:tabLst>
                      </a:pPr>
                      <a:endParaRPr lang="ru-RU" sz="2400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60400" algn="l"/>
                        </a:tabLst>
                      </a:pP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 принцип 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консерватизма </a:t>
                      </a:r>
                      <a:r>
                        <a:rPr lang="ru-RU" sz="2400" b="1" u="none" strike="noStrike" spc="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(осторожности</a:t>
                      </a:r>
                      <a:r>
                        <a:rPr lang="ru-RU" sz="2400" b="1" u="none" strike="noStrike" spc="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несомненно, руководители </a:t>
                      </a:r>
                      <a:r>
                        <a:rPr lang="ru-RU" sz="240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предприятия </a:t>
                      </a:r>
                      <a:r>
                        <a:rPr lang="ru-RU" sz="2400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всегда хотят дела Производства представлять в лучшем виде. Но это не всегда согласуется с реальностью. </a:t>
                      </a:r>
                    </a:p>
                    <a:p>
                      <a:pPr marL="12700" marR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60400" algn="l"/>
                        </a:tabLst>
                      </a:pP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а)	доход признается только тогда, когда имеется на то обоснованная уверенность;</a:t>
                      </a:r>
                    </a:p>
                    <a:p>
                      <a:pPr marL="1270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60400" algn="l"/>
                        </a:tabLst>
                      </a:pPr>
                      <a:r>
                        <a:rPr lang="ru-RU" sz="24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б)	расход признается, как только возникает обоснованная возможность</a:t>
                      </a:r>
                      <a:r>
                        <a:rPr lang="ru-RU" sz="1800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4664"/>
            <a:ext cx="81906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3.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ведения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бухгалтерского учета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сфере гостиничной деятельности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6237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Ведение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бухгалтерского учета и хранение документов  бухгалтерского учета организуются генеральным директором гостиничного предприятия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(или индивидуальным предпринимателем, занимающимся гостиничным бизнесом). </a:t>
            </a:r>
            <a:endParaRPr lang="ru-RU" sz="2400" b="1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Генеральный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директор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(индивидуальный предприниматель)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может выбрать один из следующих вариантов ведения бухгалтерского учета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—вести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бухгалтерский учет лично;</a:t>
            </a:r>
          </a:p>
          <a:p>
            <a:pPr marL="324485" indent="-144145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—возложить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ведение бухгалтерского учета на любое должностное лицо гостиничного предприятия;</a:t>
            </a:r>
          </a:p>
          <a:p>
            <a:pPr marL="324485" indent="-144145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—заключить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договор об оказании услуг по ведению бухгалтерского учета с физическим или юридическим лицом;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—возложить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ведение бухгалтерского учета на главного бухгалтера.</a:t>
            </a:r>
          </a:p>
        </p:txBody>
      </p:sp>
    </p:spTree>
    <p:extLst>
      <p:ext uri="{BB962C8B-B14F-4D97-AF65-F5344CB8AC3E}">
        <p14:creationId xmlns:p14="http://schemas.microsoft.com/office/powerpoint/2010/main" val="7547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84976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Иногда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преимущественно в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мини­отелях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генеральный директор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(индивидуальный предприниматель)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ведет бухгалтерский учет лично. </a:t>
            </a: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этом случае, он сам организует ведение бухгалтерского учета и хранение документов бухгалтерского учета, а также несет иные обязанности, установленные законодательством о бухгалтерском учете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Крайне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редко генеральные директора (индивидуальные предприниматели) возлагают обязанности по ведению бухгалтерского учета гостиничного предприятия на иных должностных лиц.</a:t>
            </a:r>
          </a:p>
        </p:txBody>
      </p:sp>
    </p:spTree>
    <p:extLst>
      <p:ext uri="{BB962C8B-B14F-4D97-AF65-F5344CB8AC3E}">
        <p14:creationId xmlns:p14="http://schemas.microsoft.com/office/powerpoint/2010/main" val="3775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928992" cy="5918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индустрии гостеприимства наиболее распространен вариант, когда ведение бухгалтерского учета возлагается на главного бухгалтера.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Главный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 возглавляет структурное подразделение гостиничного предприятия — бухгалтерию и подчиняется генеральному директору. </a:t>
            </a: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процессе оказания гостиничных услуг между главным бухгалтером и руководителями различных структурных подразделений иногда возникают разногласия. Для разрешения некоторых разногласий даже требуется вмешательство генерального директора.</a:t>
            </a:r>
          </a:p>
        </p:txBody>
      </p:sp>
    </p:spTree>
    <p:extLst>
      <p:ext uri="{BB962C8B-B14F-4D97-AF65-F5344CB8AC3E}">
        <p14:creationId xmlns:p14="http://schemas.microsoft.com/office/powerpoint/2010/main" val="332030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7"/>
            <a:ext cx="8496944" cy="4665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 бухгалтерского учета </a:t>
            </a:r>
            <a:endParaRPr lang="ru-RU" sz="360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совокупность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его специфических приемов и способов (элементов) ведения первичной документации и инвентаризации, оценки и калькуляции, системы счетов и двойной записи, балансового обобщения и отчетности </a:t>
            </a:r>
          </a:p>
        </p:txBody>
      </p:sp>
    </p:spTree>
    <p:extLst>
      <p:ext uri="{BB962C8B-B14F-4D97-AF65-F5344CB8AC3E}">
        <p14:creationId xmlns:p14="http://schemas.microsoft.com/office/powerpoint/2010/main" val="333247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3" name="Picture 1592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260648"/>
            <a:ext cx="8712968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6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490913"/>
              </p:ext>
            </p:extLst>
          </p:nvPr>
        </p:nvGraphicFramePr>
        <p:xfrm>
          <a:off x="215516" y="116632"/>
          <a:ext cx="8712968" cy="579120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08496">
                <a:tc>
                  <a:txBody>
                    <a:bodyPr/>
                    <a:lstStyle/>
                    <a:p>
                      <a:pPr marL="190500" marR="25400" indent="571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Документация</a:t>
                      </a:r>
                      <a:r>
                        <a:rPr lang="ru-RU" sz="3200" b="1" spc="15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190500" marR="25400" indent="571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15" baseline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571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1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28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 первичная регистрация хозяйственных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операций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помощью документов в момент и в местах их совершения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Документация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позволяет вести сплошное наблюдение за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90500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хозяйственными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процессами.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90500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      </a:t>
                      </a:r>
                    </a:p>
                    <a:p>
                      <a:pPr marL="190500" marR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Обязательное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условие отражения хозяйственных операций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системном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бухгалтерском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учете — оформление их первичными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документами,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обладающими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определенными характеристиками и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отвечающими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предъявляемым 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 ним требованиям (они должны быть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достоверными,</a:t>
                      </a:r>
                      <a:r>
                        <a:rPr lang="ru-RU" sz="24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ясными</a:t>
                      </a:r>
                      <a:r>
                        <a:rPr lang="ru-RU" sz="24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объективными и др.).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338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Представьте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себе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гостиницу, ресторан,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спортивный, развлекательный комплекс. </a:t>
            </a: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Здесь </a:t>
            </a:r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ежедневно осуществляется множество разнообразных 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финансово-хозяйственных </a:t>
            </a:r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операций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-вселение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выселение гостей, их питание,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-закупка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списание материалов,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-оплата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коммунальных услуг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-начисление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выплата заработной платы работникам,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-начисление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уплата налогов, взносов и сборов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много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других наличных и безналичных расчетов. Очевидно, что без систематизации учетных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записей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обойтись.</a:t>
            </a:r>
          </a:p>
        </p:txBody>
      </p:sp>
    </p:spTree>
    <p:extLst>
      <p:ext uri="{BB962C8B-B14F-4D97-AF65-F5344CB8AC3E}">
        <p14:creationId xmlns:p14="http://schemas.microsoft.com/office/powerpoint/2010/main" val="364876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869995"/>
              </p:ext>
            </p:extLst>
          </p:nvPr>
        </p:nvGraphicFramePr>
        <p:xfrm>
          <a:off x="179512" y="116632"/>
          <a:ext cx="8856984" cy="5746452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79705" marR="254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3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Инвентаризация</a:t>
                      </a:r>
                    </a:p>
                    <a:p>
                      <a:pPr marL="179705" marR="254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-3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9705" marR="254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3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способ проверки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соответствия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фактического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наличия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данными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 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9705" marR="254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9705" marR="254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Инвентаризация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проводится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целью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обеспечения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достоверности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показателей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бухгалтерского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 </a:t>
                      </a:r>
                      <a:r>
                        <a:rPr lang="ru-RU" sz="28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сохранности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организации.</a:t>
                      </a: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79705" marR="254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179705" marR="254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Инвентаризации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подлежат основные средства,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товарно-материальные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ценности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денежные средства,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расчеты,</a:t>
                      </a:r>
                      <a:r>
                        <a:rPr lang="ru-RU" sz="28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товары  </a:t>
                      </a:r>
                      <a:r>
                        <a:rPr lang="ru-RU" sz="28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др.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991542"/>
              </p:ext>
            </p:extLst>
          </p:nvPr>
        </p:nvGraphicFramePr>
        <p:xfrm>
          <a:off x="107504" y="188640"/>
          <a:ext cx="8856984" cy="621792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u="sng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u="non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</a:t>
                      </a: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u="non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3200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редставляет собой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 выражения в денежном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измерении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имущества организации и его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источников.</a:t>
                      </a: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Реальность и правильность оценки имущества организации и его источников имеют важнейшее значение для построения всей системы бухгалтерского учета. </a:t>
                      </a:r>
                      <a:endParaRPr lang="ru-RU" sz="3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основе оценки имущества лежат реальные затраты, выраженные в денежном измерении.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50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60424"/>
              </p:ext>
            </p:extLst>
          </p:nvPr>
        </p:nvGraphicFramePr>
        <p:xfrm>
          <a:off x="107504" y="260648"/>
          <a:ext cx="8856984" cy="621792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spc="1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Калькуляция </a:t>
                      </a:r>
                      <a:endParaRPr lang="ru-RU" sz="4000" b="1" spc="1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 группировки затрат и определения себестоимости. </a:t>
                      </a:r>
                      <a:endParaRPr lang="ru-RU" sz="36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Исчисление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себестоимости продукции (работ, услуг) — способ определения фактических затрат организации в денежной форме на </a:t>
                      </a:r>
                      <a:r>
                        <a:rPr lang="ru-RU" sz="36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единицу</a:t>
                      </a:r>
                      <a:r>
                        <a:rPr lang="ru-RU" sz="36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600" b="1" u="non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600" b="1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прод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укции (работ, </a:t>
                      </a:r>
                      <a:r>
                        <a:rPr lang="ru-RU" sz="36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услуг)</a:t>
                      </a: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88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316818"/>
              </p:ext>
            </p:extLst>
          </p:nvPr>
        </p:nvGraphicFramePr>
        <p:xfrm>
          <a:off x="251520" y="404664"/>
          <a:ext cx="8640960" cy="5602436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2436">
                <a:tc>
                  <a:txBody>
                    <a:bodyPr/>
                    <a:lstStyle/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 </a:t>
                      </a: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 экономическая группировка, </a:t>
                      </a:r>
                      <a:endParaRPr lang="ru-RU" sz="36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которой </a:t>
                      </a: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систематизируется 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накапливается текущая информация о состоянии имущества, </a:t>
                      </a:r>
                      <a:endParaRPr lang="ru-RU" sz="36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источниках 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его </a:t>
                      </a: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образования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хозяйственных операциях.</a:t>
                      </a:r>
                      <a:endParaRPr lang="ru-RU" sz="3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41190"/>
              </p:ext>
            </p:extLst>
          </p:nvPr>
        </p:nvGraphicFramePr>
        <p:xfrm>
          <a:off x="179512" y="260648"/>
          <a:ext cx="8856984" cy="603504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Двойная запись</a:t>
                      </a: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это способ регистрации хозяйственных операций </a:t>
                      </a: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счетах бухгалтерского </a:t>
                      </a: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учета. </a:t>
                      </a: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Этот 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 заключается в том, что каждая хозяйственная операция записывается в двух счетах бухгалтерского учета в </a:t>
                      </a:r>
                      <a:r>
                        <a:rPr lang="ru-RU" sz="36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равных </a:t>
                      </a:r>
                      <a:r>
                        <a:rPr lang="ru-RU" sz="36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суммах.</a:t>
                      </a:r>
                      <a:endParaRPr lang="ru-RU" sz="3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u="sng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904355"/>
              </p:ext>
            </p:extLst>
          </p:nvPr>
        </p:nvGraphicFramePr>
        <p:xfrm>
          <a:off x="179512" y="116632"/>
          <a:ext cx="8784976" cy="6666736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66736">
                <a:tc>
                  <a:txBody>
                    <a:bodyPr/>
                    <a:lstStyle/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1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Балансовое обобщение (бухгалтерский баланс)</a:t>
                      </a: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1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1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— способ экономической группировки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32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обобщения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информации </a:t>
                      </a:r>
                      <a:endParaRPr lang="ru-RU" sz="3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имуществе организации по составу </a:t>
                      </a:r>
                      <a:endParaRPr lang="ru-RU" sz="3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32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размещению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источникам их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образования</a:t>
                      </a: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денежной оценке </a:t>
                      </a:r>
                      <a:endParaRPr lang="ru-RU" sz="3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u="non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определенну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 дату, как правило, </a:t>
                      </a:r>
                      <a:endParaRPr lang="ru-RU" sz="3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1-е число месяца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90500" marR="254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51147"/>
              </p:ext>
            </p:extLst>
          </p:nvPr>
        </p:nvGraphicFramePr>
        <p:xfrm>
          <a:off x="179512" y="116632"/>
          <a:ext cx="8784976" cy="5746452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65100" marR="254000" indent="444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Отчетность </a:t>
                      </a: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0" marR="254000" indent="-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представляет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собой систему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показателей организации,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характеризующих ее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622300" marR="254000" indent="-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финансово-хозяйственную</a:t>
                      </a:r>
                      <a:r>
                        <a:rPr lang="ru-RU" sz="32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де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ятельность </a:t>
                      </a:r>
                    </a:p>
                    <a:p>
                      <a:pPr marL="165100" marR="2540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определенный период (месяц,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квартал, год)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endParaRPr lang="ru-RU" sz="3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5100" marR="254000" indent="444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 отчетности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используются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3200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анализа </a:t>
                      </a:r>
                      <a:r>
                        <a:rPr lang="ru-RU" sz="3200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финансового состояния организации, подготовки, обоснования и принятия управленческих решений.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91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616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740569"/>
            <a:ext cx="8784976" cy="597666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94238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использования методов бухгалтерского учета на гостиничном предприятии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73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268760"/>
            <a:ext cx="7488832" cy="3252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4.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Нормативное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регулирование бухгалтерского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(самостоятельно)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0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268760"/>
            <a:ext cx="7488832" cy="161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5.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Объекты бухгалтерского учета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1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9411"/>
            <a:ext cx="8640960" cy="7750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Конечно же, Вам не нужно изобретать способы систематизации бухгалтерской информации.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Систематизацию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учетных записей еще в XV веке предложил Лука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Пачоли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положения были изложены им в труде «Трактат о счетах и записях».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качестве основных условий коммерческого успеха он указывал на «умение верно вести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быстро считать» и «вести свои дела в должном порядке и как следует, чтобы можно было без задержки получить всякие сведения как относительно долгов, так и требований».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 пор разработано множество подходов, форм, методов, стандартов учета и идет непрерывный процесс 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46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12968" cy="5976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Объектами бухгалтерского учета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гостиничного предприятия, как и любого экономического субъекта являются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факты хозяйственной жизни;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активы;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обязательства;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источники финансирования его деятельности;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доходы;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расходы;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иные объекты в случае, если это установлено федеральными стандартами.</a:t>
            </a: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1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04665"/>
            <a:ext cx="8352928" cy="5277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Активы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гостиничного предприятия </a:t>
            </a:r>
            <a:endParaRPr lang="ru-RU" sz="36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ресурсы, контролируемые гостиницей или аналогичным средством размещения, возникшие в результате прошлых событий, </a:t>
            </a: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которых гостиничное предприятие ожидает экономической выгоды </a:t>
            </a: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будущем.</a:t>
            </a:r>
          </a:p>
        </p:txBody>
      </p:sp>
    </p:spTree>
    <p:extLst>
      <p:ext uri="{BB962C8B-B14F-4D97-AF65-F5344CB8AC3E}">
        <p14:creationId xmlns:p14="http://schemas.microsoft.com/office/powerpoint/2010/main" val="21713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928992" cy="623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бухгалтерском учете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активы 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классифицируют по скорости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оборота. </a:t>
            </a: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активы, которые находятся в обороте более 1 года, относят к группе 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внеоборотных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активов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320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те, которые находятся в обороте менее 1 года (либо более 1 года, но гостиничное предприятие уверено в способности быстро и без потерь превратить их в денежную форму, т.е. продать),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включаются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группу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оборотных активов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Внутри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этих групп имущество разделяется по их экономической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24651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4765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>
              <a:lnSpc>
                <a:spcPct val="104000"/>
              </a:lnSpc>
              <a:spcAft>
                <a:spcPts val="25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состав 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внеоборотных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активов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гостиничного предприятия включают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173990">
              <a:lnSpc>
                <a:spcPct val="104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средства;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нематериальные активы;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доходные вложения в материальные ценности;</a:t>
            </a:r>
          </a:p>
          <a:p>
            <a:pPr marL="180340" marR="1884045"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финансовые вложения;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884045" indent="173990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прочие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внеоборотные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активы.</a:t>
            </a:r>
          </a:p>
        </p:txBody>
      </p:sp>
    </p:spTree>
    <p:extLst>
      <p:ext uri="{BB962C8B-B14F-4D97-AF65-F5344CB8AC3E}">
        <p14:creationId xmlns:p14="http://schemas.microsoft.com/office/powerpoint/2010/main" val="36964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59532" y="260648"/>
          <a:ext cx="8424936" cy="6408712"/>
        </p:xfrm>
        <a:graphic>
          <a:graphicData uri="http://schemas.openxmlformats.org/drawingml/2006/table">
            <a:tbl>
              <a:tblPr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08712">
                <a:tc>
                  <a:txBody>
                    <a:bodyPr/>
                    <a:lstStyle/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средства </a:t>
                      </a: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это</a:t>
                      </a:r>
                      <a:r>
                        <a:rPr lang="ru-RU" sz="36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часть имущества, которая используется в деятельности </a:t>
                      </a: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длительное время (свыше 12 месяцев), </a:t>
                      </a: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ограничена лимитом стоимости, </a:t>
                      </a: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предусмотрена для перепродажи </a:t>
                      </a: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способна приносить организации экономические выгоды (доход) </a:t>
                      </a: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будущем</a:t>
                      </a: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3600" spc="-1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43508" y="116632"/>
          <a:ext cx="8856984" cy="730948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09480">
                <a:tc>
                  <a:txBody>
                    <a:bodyPr/>
                    <a:lstStyle/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</a:t>
                      </a:r>
                      <a:r>
                        <a:rPr lang="ru-RU" sz="2400" b="1" spc="-1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 средствам относятся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-здания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сооружения, </a:t>
                      </a: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-рабочие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силовые машины, </a:t>
                      </a: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-оборудование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измерительные и регулирующие приборы и устройства, вычислительная техника, </a:t>
                      </a: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-транспортные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средства, </a:t>
                      </a: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-инструмент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-производственный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хозяйственный инвентарь и </a:t>
                      </a: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принадлежности, </a:t>
                      </a: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-многолетние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насаждения, </a:t>
                      </a: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-внутрихозяйственные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дороги с твердым покрытием и прочие соответствующие объекты</a:t>
                      </a: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-1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Кроме того, в составе основных средств </a:t>
                      </a:r>
                      <a:r>
                        <a:rPr lang="ru-RU" sz="2400" b="1" i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учитываются; </a:t>
                      </a:r>
                      <a:r>
                        <a:rPr lang="ru-RU" sz="2400" b="1" i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капитальные вложения в арендованные объекты основных средств, земельные участки, объекты природопользования (искусственные водоемы, недра и другие природные ресурсы</a:t>
                      </a:r>
                      <a:r>
                        <a:rPr lang="ru-RU" sz="2400" b="1" i="1" spc="-10" dirty="0"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05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215516" y="116632"/>
          <a:ext cx="8712968" cy="618744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254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НЕМАТЕРИАЛЬНЫЕ АКТИВЫ </a:t>
                      </a:r>
                      <a:endParaRPr lang="ru-RU" sz="2400" b="1" spc="-10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это часть имущества, которая не имеет материально-вещественной формы (неосязаема), длительное время (свыше 12 </a:t>
                      </a: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месяцев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используется в деятельности организации, не предусмотрена для перепродажи и способна приносить организации экономические выгоды (доход) в будущем.</a:t>
                      </a:r>
                    </a:p>
                    <a:p>
                      <a:pPr marL="254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Общими </a:t>
                      </a:r>
                      <a:r>
                        <a:rPr lang="ru-RU" sz="20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признаками нематериальных активов являются</a:t>
                      </a: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254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-1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200" b="1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отсутствие вещественных материальных форм;</a:t>
                      </a:r>
                    </a:p>
                    <a:p>
                      <a:pPr marL="342900" marR="2413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200" b="1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использование в течение длительного времени (свыше 12 месяцев) </a:t>
                      </a:r>
                      <a:r>
                        <a:rPr lang="ru-RU" sz="2200" b="1" u="none" strike="noStrike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</a:t>
                      </a:r>
                      <a:r>
                        <a:rPr lang="ru-RU" sz="2200" b="1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выполнении работ, оказании услуг либо применения в управлении организацией;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200" b="1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недопущение последующей перепродажи с целью получения дохода;</a:t>
                      </a:r>
                    </a:p>
                    <a:p>
                      <a:pPr marL="342900" marR="2413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200" b="1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способность приносить пользу организации </a:t>
                      </a:r>
                      <a:endParaRPr lang="ru-RU" sz="2200" b="1" u="none" strike="noStrike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07504" y="116632"/>
          <a:ext cx="8928992" cy="6035040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254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 нематериальным активам относятся</a:t>
                      </a:r>
                      <a:r>
                        <a:rPr lang="ru-RU" sz="2800" b="1" spc="-1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254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1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16345" algn="r"/>
                        </a:tabLst>
                      </a:pP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—объекты интеллектуальной собственности, т. е. исключительное право на результаты интеллектуальной деятельности </a:t>
                      </a:r>
                      <a:r>
                        <a:rPr lang="ru-RU" sz="2400" b="1" i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(право патентообладателя на изобретение, промышленный образец, полезную модель; авторское право на компьютерные программы, базы данных; право </a:t>
                      </a:r>
                      <a:r>
                        <a:rPr lang="ru-RU" sz="2400" b="1" i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владельца </a:t>
                      </a:r>
                      <a:r>
                        <a:rPr lang="ru-RU" sz="2400" b="1" i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 товарный знак и знак обслуживания, наименование места происхождения товаров:	право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патентообладателя на селекционные достижения и пр</a:t>
                      </a:r>
                      <a:r>
                        <a:rPr lang="ru-RU" sz="2400" b="1" i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.);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i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—деловая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репутация организации, т. е. денежная ее оценка;</a:t>
                      </a:r>
                    </a:p>
                    <a:p>
                      <a:pPr marL="254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9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251520" y="188641"/>
          <a:ext cx="8712968" cy="5256584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6584">
                <a:tc>
                  <a:txBody>
                    <a:bodyPr/>
                    <a:lstStyle/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ДОХОДНЫЕ </a:t>
                      </a:r>
                      <a:r>
                        <a:rPr lang="ru-RU" sz="2800" b="1" spc="-1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ВЛОЖЕНИЯ В </a:t>
                      </a:r>
                      <a:r>
                        <a:rPr lang="ru-RU" sz="2800" b="1" spc="-1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МАТЕРИАЛЬНЫЕЫЕ </a:t>
                      </a:r>
                      <a:r>
                        <a:rPr lang="ru-RU" sz="2800" b="1" spc="-1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ЦЕННОСИ </a:t>
                      </a:r>
                      <a:endParaRPr lang="ru-RU" sz="2800" b="1" spc="-10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Представляют</a:t>
                      </a:r>
                      <a:r>
                        <a:rPr lang="ru-RU" sz="3200" b="1" i="0" spc="-4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собой</a:t>
                      </a:r>
                      <a:r>
                        <a:rPr lang="ru-RU" sz="3200" b="1" i="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объекты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материально-вещественной  формы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здания, транспортные средства,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оборудование </a:t>
                      </a:r>
                      <a:r>
                        <a:rPr lang="ru-RU" sz="3200" b="1" i="0" spc="-8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и </a:t>
                      </a:r>
                      <a:r>
                        <a:rPr lang="ru-RU" sz="3200" b="1" i="0" spc="-8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др.),</a:t>
                      </a:r>
                      <a:r>
                        <a:rPr lang="ru-RU" sz="3200" b="1" i="0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предназначенные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пе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редачи организации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плату во временное пользование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целью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получения в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будущем экономической </a:t>
                      </a:r>
                      <a:r>
                        <a:rPr lang="ru-RU" sz="32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выгоды</a:t>
                      </a:r>
                      <a:r>
                        <a:rPr lang="ru-RU" sz="3200" b="1" i="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(дохода)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6350" y="203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87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79512" y="188640"/>
          <a:ext cx="8784976" cy="5256585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6585">
                <a:tc>
                  <a:txBody>
                    <a:bodyPr/>
                    <a:lstStyle/>
                    <a:p>
                      <a:pPr marL="381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ФИНАНСОВЫЕ </a:t>
                      </a:r>
                      <a:r>
                        <a:rPr lang="ru-RU" sz="2800" b="1" spc="-1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ВЛОЖЕНИЯ </a:t>
                      </a:r>
                      <a:r>
                        <a:rPr lang="ru-RU" sz="2800" b="1" spc="-1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(долгосрочные)</a:t>
                      </a:r>
                    </a:p>
                    <a:p>
                      <a:pPr marL="381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представляют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собой ин­вестиции организации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государственные ценные бумаги, акции, облигации и иные ценные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бумаги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других организаций,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уставные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(складочные) капиталы других хозяйствующих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субъектов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нашей стране и за рубежом,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 же предоставленные займы другим юридическим и физическим лицам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6350" y="203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640960" cy="5725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Зададимся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вопросом: для чего нужен бухгалтерский учет в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сфере гостиничной деятельности?</a:t>
            </a: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формирования документированной систематизированной информации об объектах бухгалтерского учета гостиниц и аналогичных средств размещения и составления не ее основе бухгалтерской (финансовой) отчетности.</a:t>
            </a:r>
          </a:p>
        </p:txBody>
      </p:sp>
    </p:spTree>
    <p:extLst>
      <p:ext uri="{BB962C8B-B14F-4D97-AF65-F5344CB8AC3E}">
        <p14:creationId xmlns:p14="http://schemas.microsoft.com/office/powerpoint/2010/main" val="39301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6350" y="203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352928" cy="4317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состав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оборотных активов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гостиничного предприятия включают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запасы; 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дебиторскую задолженность;</a:t>
            </a:r>
          </a:p>
          <a:p>
            <a:pPr marL="324485" indent="-144145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—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вложения;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98425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денежные средства и денежные эквиваленты;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98425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прочие оборотные активы.</a:t>
            </a:r>
          </a:p>
        </p:txBody>
      </p:sp>
    </p:spTree>
    <p:extLst>
      <p:ext uri="{BB962C8B-B14F-4D97-AF65-F5344CB8AC3E}">
        <p14:creationId xmlns:p14="http://schemas.microsoft.com/office/powerpoint/2010/main" val="180578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251520" y="260648"/>
          <a:ext cx="8784976" cy="5976664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76664">
                <a:tc>
                  <a:txBody>
                    <a:bodyPr/>
                    <a:lstStyle/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i="0" spc="-4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Запасы</a:t>
                      </a:r>
                      <a:r>
                        <a:rPr lang="ru-RU" sz="40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i="1" spc="-4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95300" marR="241300" indent="-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участвуют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процессе производства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полностью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потребляются.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Их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стоимость включается в стоимость вновь созданного продукта </a:t>
                      </a:r>
                      <a:r>
                        <a:rPr lang="ru-RU" sz="3200" b="1" i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(топливо, запасные части, сырье, строительные материалы, </a:t>
                      </a:r>
                      <a:r>
                        <a:rPr lang="ru-RU" sz="3200" b="1" i="1" spc="-10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хоз.принадлежности</a:t>
                      </a:r>
                      <a:r>
                        <a:rPr lang="ru-RU" sz="3200" b="1" i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i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3200" b="1" i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т.д.)</a:t>
                      </a:r>
                      <a:r>
                        <a:rPr lang="ru-RU" sz="3200" b="1" i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3200" b="1" i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3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251520" y="116632"/>
          <a:ext cx="8712968" cy="5890468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90468">
                <a:tc>
                  <a:txBody>
                    <a:bodyPr/>
                    <a:lstStyle/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0" spc="-4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Дебиторская задолженность</a:t>
                      </a:r>
                      <a:r>
                        <a:rPr lang="ru-RU" sz="3600" b="1" i="0" spc="-1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3600" b="1" i="0" spc="-1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возникает 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связи с тем, что момент продажи готовой продукции и товаров, оказания услуг и </a:t>
                      </a:r>
                      <a:r>
                        <a:rPr lang="ru-RU" sz="3600" b="1" spc="-10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вьполнения</a:t>
                      </a: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работ не всегда совпадает с моментом его оплаты. </a:t>
                      </a: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связи с этим возникает дебиторская задолженность («дебитор» — это должник).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5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79512" y="548680"/>
          <a:ext cx="8784976" cy="445008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0440">
                <a:tc>
                  <a:txBody>
                    <a:bodyPr/>
                    <a:lstStyle/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i="0" spc="-4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Финансовые вложения </a:t>
                      </a:r>
                      <a:r>
                        <a:rPr lang="ru-RU" sz="3600" i="0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(краткосрочные)</a:t>
                      </a: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i="0" spc="-4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те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же экономические и учетные категории, которые относятся к долгосрочным финансовым инвестициям, </a:t>
                      </a: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только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срок этих вложений, </a:t>
                      </a: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включая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займов, </a:t>
                      </a: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должен превышать 12 месяцев.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3382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3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79512" y="188640"/>
          <a:ext cx="8712967" cy="5818460"/>
        </p:xfrm>
        <a:graphic>
          <a:graphicData uri="http://schemas.openxmlformats.org/drawingml/2006/table">
            <a:tbl>
              <a:tblPr/>
              <a:tblGrid>
                <a:gridCol w="8712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u="none" spc="-4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4000" b="1" i="0" u="none" spc="-4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Денежные </a:t>
                      </a:r>
                      <a:r>
                        <a:rPr lang="ru-RU" sz="4000" b="1" i="0" u="none" spc="-4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</a:t>
                      </a:r>
                      <a:r>
                        <a:rPr lang="ru-RU" sz="4000" b="1" i="0" u="none" spc="-1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4000" b="1" i="0" u="none" spc="-1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i="0" u="sng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организации </a:t>
                      </a:r>
                      <a:r>
                        <a:rPr lang="ru-RU" sz="40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могут размещать </a:t>
                      </a:r>
                      <a:r>
                        <a:rPr lang="ru-RU" sz="4000" b="1" i="0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кассе</a:t>
                      </a:r>
                      <a:r>
                        <a:rPr lang="ru-RU" sz="4000" b="1" i="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40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виде наличности или </a:t>
                      </a: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денежных</a:t>
                      </a:r>
                      <a:r>
                        <a:rPr lang="ru-RU" sz="40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документов</a:t>
                      </a:r>
                      <a:r>
                        <a:rPr lang="ru-RU" sz="40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, а так же </a:t>
                      </a:r>
                      <a:r>
                        <a:rPr lang="ru-RU" sz="4000" b="1" i="0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расчетных, валютных и специальных счетах</a:t>
                      </a:r>
                      <a:r>
                        <a:rPr lang="ru-RU" sz="4000" b="1" i="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в банках.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0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485775" y="404664"/>
          <a:ext cx="8190681" cy="5818460"/>
        </p:xfrm>
        <a:graphic>
          <a:graphicData uri="http://schemas.openxmlformats.org/drawingml/2006/table">
            <a:tbl>
              <a:tblPr/>
              <a:tblGrid>
                <a:gridCol w="8190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3200" b="1" i="0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кассе организации</a:t>
                      </a:r>
                      <a:r>
                        <a:rPr lang="ru-RU" sz="3200" b="1" i="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хранятся денежные средства в пределах установленного лимита и могут расходоваться на выплату заработной платы работникам, на выдачу денег под отчет на служебные командировки, на хозяйственные нужды, для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приобретения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материально-производственных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ценностей</a:t>
                      </a: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79512" y="116632"/>
          <a:ext cx="8712968" cy="6408712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08712">
                <a:tc>
                  <a:txBody>
                    <a:bodyPr/>
                    <a:lstStyle/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 свободные денежные средства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организации хранят </a:t>
                      </a:r>
                      <a:r>
                        <a:rPr lang="ru-RU" sz="28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расчетных счетах в банках,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на которые поступают денежные средства наличным и безналичным путем от продажи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продукции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товаров, от оказания услуг и выполнения на сторону работ.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Расходуются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денежные средства с этих счетов также наличным и безналичным путем по всем видам деятельности организации: на расходы по заготовлению производственных запасов и товаров, на осуществление производ­ственных затрат и затрат на капитальные вложения </a:t>
                      </a:r>
                      <a:r>
                        <a:rPr lang="ru-RU" sz="2800" b="1" i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(строительство и приобретение объектов основных средств и т. д.).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0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Кроме активов гостиничного предприятия, объектами бухгалтерского учета являются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источники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их формирования.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являясь пассивом гостиничного предприятия, классифицируются на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собственные и заемные. </a:t>
            </a:r>
            <a:endParaRPr lang="ru-RU" sz="2400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собственные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 гостиничного предприятия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образуются за счет таких источников как капитал (фонды), резервы, прибыль.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Собственные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 (капитал)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это чистая стоимость имущества,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определяемая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разница между стоимостью активов (имущества) гостиничного предприятия и ее обязательствами.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5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76672"/>
            <a:ext cx="8352928" cy="5341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Собственный капитал включает в себя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24485" indent="-144145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уставный капитал (складочный капитал, уставный фонд, вклады товарищей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добавочный капитал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резервный капитал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нераспределенная прибыль (непокрытый убыток).</a:t>
            </a:r>
          </a:p>
        </p:txBody>
      </p:sp>
    </p:spTree>
    <p:extLst>
      <p:ext uri="{BB962C8B-B14F-4D97-AF65-F5344CB8AC3E}">
        <p14:creationId xmlns:p14="http://schemas.microsoft.com/office/powerpoint/2010/main" val="24963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918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Уставный капитал (уставный фонд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сумма средств, которая фиксируется в учредительных документах на момент создания гостиничного предприятия как совокупность вкладов учредителей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(стоимостная оценка вкладов всех учредителей). </a:t>
            </a:r>
            <a:endParaRPr lang="ru-RU" sz="2800" b="1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Уставный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капитал является первоначально инвестированным капиталом.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правило, уже в процессе деятельности гостиничного предприятия возникает добавочный и резервный капиталы.</a:t>
            </a:r>
          </a:p>
        </p:txBody>
      </p:sp>
    </p:spTree>
    <p:extLst>
      <p:ext uri="{BB962C8B-B14F-4D97-AF65-F5344CB8AC3E}">
        <p14:creationId xmlns:p14="http://schemas.microsoft.com/office/powerpoint/2010/main" val="34591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8680"/>
            <a:ext cx="856895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Бухгалтерский учет 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/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документированной систематизированной информации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объектах, предусмотренных Федеральным законом, в соответствии с требованиями, установленными Федеральным законом,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на ее основе бухгалтерской (финансовой) отчетности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2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88640"/>
            <a:ext cx="8136904" cy="5181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Добавочный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капитал</a:t>
            </a: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собственный капитал гостиничного предприятия, включающий сумму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дооценки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основных средств,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проводимую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установленном порядке,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также сумму эмиссионного дохода акционерного общества,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т.е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превышения продажной стоимости акций над их номинальной стоимостью.</a:t>
            </a:r>
          </a:p>
        </p:txBody>
      </p:sp>
    </p:spTree>
    <p:extLst>
      <p:ext uri="{BB962C8B-B14F-4D97-AF65-F5344CB8AC3E}">
        <p14:creationId xmlns:p14="http://schemas.microsoft.com/office/powerpoint/2010/main" val="318655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8856984" cy="6366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Резервный капитал (резервы)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собственный капитал гостиничного предприятия, создаваемый из прибыли гостиничного предприятия и используемый в строго определенных целях (для покрытия непроизводственных потерь, убытков выплаты дивидендов при недостаточности прибыли и др.).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Резервный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капитал в свою очередь включает в себя: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резервы, образованные в соответствии с законодательством;</a:t>
            </a:r>
          </a:p>
          <a:p>
            <a:pPr marL="323850" indent="-144145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резервы, образованные в соответствии с учредительными документами.</a:t>
            </a:r>
          </a:p>
        </p:txBody>
      </p:sp>
    </p:spTree>
    <p:extLst>
      <p:ext uri="{BB962C8B-B14F-4D97-AF65-F5344CB8AC3E}">
        <p14:creationId xmlns:p14="http://schemas.microsoft.com/office/powerpoint/2010/main" val="88554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640960" cy="5725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Нераспределенная прибыль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часть общей прибыли гостиничного предприятия, оставшаяся в его распоряжении в качестве источника финансирования.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Нераспределенная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прибыль по существу является конечным результатом деятельности гостиничного предприятия за определенный период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8831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8680"/>
            <a:ext cx="8568952" cy="3513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недостаточности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собственных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источников формирования активов,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гостиничные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предприятия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привлекают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заемные источники (заемный капитал).</a:t>
            </a:r>
          </a:p>
        </p:txBody>
      </p:sp>
    </p:spTree>
    <p:extLst>
      <p:ext uri="{BB962C8B-B14F-4D97-AF65-F5344CB8AC3E}">
        <p14:creationId xmlns:p14="http://schemas.microsoft.com/office/powerpoint/2010/main" val="401109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332656"/>
            <a:ext cx="8208912" cy="6338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Кредиты и займы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непогашенные долги гостиничного предприятия, т.е. кредиторская задолженность перед банками, другими юридическими и физическими лицами по полученным от них на возвратной основе средствам.</a:t>
            </a: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i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Займы</a:t>
            </a:r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это полученные от других организаций (но не банков) средства под векселя и другие обязательства, а также средства от выпуска и продажи акций и облигаций организации.</a:t>
            </a: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i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Кредиты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суммы полученных от банков краткосрочных и долгосрочных не погашенных ссуд.</a:t>
            </a:r>
          </a:p>
        </p:txBody>
      </p:sp>
    </p:spTree>
    <p:extLst>
      <p:ext uri="{BB962C8B-B14F-4D97-AF65-F5344CB8AC3E}">
        <p14:creationId xmlns:p14="http://schemas.microsoft.com/office/powerpoint/2010/main" val="190776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5546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Долгосрочные обязательства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непогашенные суммы полученных кредитов и займов, подлежащие погашению в соответствии с договорами более чем через 12 месяцев после отчетной даты.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правило, долгосрочные кредиты гостиничные предприятия получают в банках на капитальный ремонт и оснащение номерного фонда, других объектов и на другие долговременные цели.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долгосрочных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обязательств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включаются: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заемные средства;</a:t>
            </a:r>
          </a:p>
          <a:p>
            <a:pPr marL="180340" marR="1504950" indent="173990" algn="just">
              <a:lnSpc>
                <a:spcPct val="104000"/>
              </a:lnSpc>
              <a:spcAft>
                <a:spcPts val="29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отложенные налоговые обязательства;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504950" indent="173990" algn="just">
              <a:lnSpc>
                <a:spcPct val="104000"/>
              </a:lnSpc>
              <a:spcAft>
                <a:spcPts val="29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оценочные обязательства;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504950" indent="173990" algn="just">
              <a:lnSpc>
                <a:spcPct val="104000"/>
              </a:lnSpc>
              <a:spcAft>
                <a:spcPts val="29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прочие обязательства.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36205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513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just">
              <a:lnSpc>
                <a:spcPct val="104000"/>
              </a:lnSpc>
              <a:spcAft>
                <a:spcPts val="28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если суммы кредитов и займов подлежат погашению в соответствии с договором в течении 12 месяцев после отчетной даты, то непогашенные на конец отчетного периода их суммы являются краткосрочными обязательствами.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8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just">
              <a:lnSpc>
                <a:spcPct val="104000"/>
              </a:lnSpc>
              <a:spcAft>
                <a:spcPts val="28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краткосрочных обязательств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включаются: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заемные средства;</a:t>
            </a:r>
          </a:p>
          <a:p>
            <a:pPr marL="180340" indent="173990" algn="just">
              <a:lnSpc>
                <a:spcPct val="104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кредиторская задолженность;</a:t>
            </a:r>
          </a:p>
          <a:p>
            <a:pPr marL="180340" marR="2162175" indent="173990" algn="just">
              <a:lnSpc>
                <a:spcPct val="104000"/>
              </a:lnSpc>
              <a:spcAft>
                <a:spcPts val="33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прочие обязательства.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33333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502576"/>
              </p:ext>
            </p:extLst>
          </p:nvPr>
        </p:nvGraphicFramePr>
        <p:xfrm>
          <a:off x="323528" y="260648"/>
          <a:ext cx="8424936" cy="5681841"/>
        </p:xfrm>
        <a:graphic>
          <a:graphicData uri="http://schemas.openxmlformats.org/drawingml/2006/table">
            <a:tbl>
              <a:tblPr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81841">
                <a:tc>
                  <a:txBody>
                    <a:bodyPr/>
                    <a:lstStyle/>
                    <a:p>
                      <a:pPr marL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1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КРЕДИТОРСКАЯ ЗАДОЛЖЕННОСТЬ </a:t>
                      </a:r>
                      <a:r>
                        <a:rPr lang="ru-RU" sz="28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может возникать перед</a:t>
                      </a:r>
                      <a:r>
                        <a:rPr lang="ru-RU" sz="28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03200" marR="127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—поставщиками за полученные, но </a:t>
                      </a:r>
                      <a:r>
                        <a:rPr lang="ru-RU" sz="28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</a:t>
                      </a:r>
                      <a:r>
                        <a:rPr lang="ru-RU" sz="28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оплаченные </a:t>
                      </a:r>
                      <a:r>
                        <a:rPr lang="ru-RU" sz="28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материально</a:t>
                      </a:r>
                      <a:r>
                        <a:rPr lang="ru-RU" sz="28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­- производственные </a:t>
                      </a:r>
                      <a:r>
                        <a:rPr lang="ru-RU" sz="28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ценности;</a:t>
                      </a:r>
                    </a:p>
                    <a:p>
                      <a:pPr marL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—подрядчиками за выполненные, но не оплаченные работы, услуги;</a:t>
                      </a:r>
                    </a:p>
                    <a:p>
                      <a:pPr marL="203200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—государственными внебюджетными фондами по уплате единого социального налога и др.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98588" y="154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16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Однако надо учесть, что гостиничный бизнес представлен большим многообразием коллективных средств размещения.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Их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собственниками, особенно собственниками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мини­отелей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могут быть индивидуальные предприниматели.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ст. 6 Федерального закона от 6 декабря 2011 г. № 402­ФЗ «О бухгалтерском учете»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предприниматели могут не вести бухгалтерский учет,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случае, если в соответствии с законодательством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РФ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налогах и сборах они ведут учет доходов или доходов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расходов и (или)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иных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объектов налогообложения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порядке, установленном указанным законодательством.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11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48680"/>
            <a:ext cx="8640960" cy="5181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этом случае, они в целях налогового учета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ведут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книги учета доходов и расходов организаций и индивидуальных предпринимателей,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применяющих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упрощенную систему налогообложения или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книги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учета доходов индивидуальных предпринимателей,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 algn="ctr">
              <a:lnSpc>
                <a:spcPct val="104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применяющих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патентную систему налогообложения. </a:t>
            </a:r>
          </a:p>
        </p:txBody>
      </p:sp>
    </p:spTree>
    <p:extLst>
      <p:ext uri="{BB962C8B-B14F-4D97-AF65-F5344CB8AC3E}">
        <p14:creationId xmlns:p14="http://schemas.microsoft.com/office/powerpoint/2010/main" val="7043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2907</TotalTime>
  <Words>3476</Words>
  <Application>Microsoft Office PowerPoint</Application>
  <PresentationFormat>Экран (4:3)</PresentationFormat>
  <Paragraphs>530</Paragraphs>
  <Slides>77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77</vt:i4>
      </vt:variant>
    </vt:vector>
  </HeadingPairs>
  <TitlesOfParts>
    <vt:vector size="85" baseType="lpstr">
      <vt:lpstr>Arial</vt:lpstr>
      <vt:lpstr>Batang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280</cp:revision>
  <dcterms:created xsi:type="dcterms:W3CDTF">2012-09-12T07:06:13Z</dcterms:created>
  <dcterms:modified xsi:type="dcterms:W3CDTF">2022-09-07T07:17:20Z</dcterms:modified>
</cp:coreProperties>
</file>